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63"/>
  </p:notesMasterIdLst>
  <p:handoutMasterIdLst>
    <p:handoutMasterId r:id="rId64"/>
  </p:handoutMasterIdLst>
  <p:sldIdLst>
    <p:sldId id="330" r:id="rId5"/>
    <p:sldId id="272" r:id="rId6"/>
    <p:sldId id="336" r:id="rId7"/>
    <p:sldId id="308" r:id="rId8"/>
    <p:sldId id="337" r:id="rId9"/>
    <p:sldId id="348" r:id="rId10"/>
    <p:sldId id="399" r:id="rId11"/>
    <p:sldId id="349" r:id="rId12"/>
    <p:sldId id="338" r:id="rId13"/>
    <p:sldId id="350" r:id="rId14"/>
    <p:sldId id="381" r:id="rId15"/>
    <p:sldId id="382" r:id="rId16"/>
    <p:sldId id="391" r:id="rId17"/>
    <p:sldId id="385" r:id="rId18"/>
    <p:sldId id="351" r:id="rId19"/>
    <p:sldId id="386" r:id="rId20"/>
    <p:sldId id="388" r:id="rId21"/>
    <p:sldId id="352" r:id="rId22"/>
    <p:sldId id="397" r:id="rId23"/>
    <p:sldId id="398" r:id="rId24"/>
    <p:sldId id="389" r:id="rId25"/>
    <p:sldId id="390" r:id="rId26"/>
    <p:sldId id="387" r:id="rId27"/>
    <p:sldId id="426" r:id="rId28"/>
    <p:sldId id="427" r:id="rId29"/>
    <p:sldId id="428" r:id="rId30"/>
    <p:sldId id="42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394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392" r:id="rId58"/>
    <p:sldId id="379" r:id="rId59"/>
    <p:sldId id="331" r:id="rId60"/>
    <p:sldId id="383" r:id="rId61"/>
    <p:sldId id="384" r:id="rId6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44" autoAdjust="0"/>
  </p:normalViewPr>
  <p:slideViewPr>
    <p:cSldViewPr snapToGrid="0">
      <p:cViewPr varScale="1">
        <p:scale>
          <a:sx n="81" d="100"/>
          <a:sy n="81" d="100"/>
        </p:scale>
        <p:origin x="1171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Optimization Summary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 Summary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22/03/2025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03/22/2025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15 AND gates with input sizes ranging from 2 to 16 This makes the implementation impractical due to large fan-in requirements.</a:t>
            </a:r>
          </a:p>
          <a:p>
            <a:r>
              <a:rPr lang="en-US" dirty="0"/>
              <a:t>9+</a:t>
            </a:r>
          </a:p>
          <a:p>
            <a:r>
              <a:rPr lang="en-US" dirty="0">
                <a:effectLst/>
              </a:rPr>
              <a:t>Let me help you analyze the delays for 16-bit addition comparing a one-level CLA with directly implementing a 16-bit CLA.</a:t>
            </a:r>
          </a:p>
          <a:p>
            <a:r>
              <a:rPr lang="en-US" dirty="0">
                <a:effectLst/>
              </a:rPr>
              <a:t>For your 4-bit x 4 CLA implementation: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Total bits (n) =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Group size (m) =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Number of groups = n/m = 4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</a:rPr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15 AND gates with input sizes ranging from 2 to 16 This makes the implementation impractical due to large fan-in requirements.</a:t>
            </a:r>
          </a:p>
          <a:p>
            <a:pPr algn="l" rtl="0" latinLnBrk="0"/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T1-CLA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(n/m)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tclg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(16/4)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tclg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+ 4tclg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endParaRPr lang="en-US" dirty="0">
              <a:solidFill>
                <a:srgbClr val="ABB2BF"/>
              </a:solidFill>
              <a:effectLst/>
              <a:latin typeface="Fira Code" panose="020F0502020204030204" pitchFamily="49" charset="0"/>
            </a:endParaRPr>
          </a:p>
          <a:p>
            <a:r>
              <a:rPr lang="en-US" dirty="0">
                <a:effectLst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ta,g</a:t>
            </a:r>
            <a:r>
              <a:rPr lang="en-US" dirty="0">
                <a:effectLst/>
              </a:rPr>
              <a:t> = Time to compute generate and 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tclg</a:t>
            </a:r>
            <a:r>
              <a:rPr lang="en-US" dirty="0">
                <a:effectLst/>
              </a:rPr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ts</a:t>
            </a:r>
            <a:r>
              <a:rPr lang="en-US" dirty="0">
                <a:effectLst/>
              </a:rPr>
              <a:t> = Time to compute final sum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4273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39F7-B8A5-07B3-FF0A-6D580CC0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92561-CD62-A932-6C2C-84F5BE3A8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64DBC-D56B-8277-9BCB-D754CBA8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0B72-EA02-DF9A-617E-D9DA49FFB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2615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B9A1-E495-3C50-DA60-CEFDEC7A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9B192-C708-EC25-3A6F-54DD8804A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81A2-435D-C645-1B29-3F119B807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4B160-7CFD-7079-A1C3-2D88659D2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0130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073C-D227-8C93-4511-BEBF8AA5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E8505-FCB2-8078-D8BE-917BC6EF3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86E9F-F13C-7866-3380-F894F5C75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6D34D-7605-730F-FBA4-1CFB7BF6D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54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0591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7385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E7E1-0B4F-3D19-9F91-FD344527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E96A6-59B0-3EF5-C4E1-39D303E0F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0C364-AE9E-10C3-1607-09FF4059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A63C8-8E2F-5E9C-37FB-FCD38DC40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676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D874F-6792-44D0-A9E6-B1130387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0B264-B411-DA23-91A1-D77F7C69C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1841D-EC61-5AF2-14EB-4DC396D0C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005F5-1B66-73DC-F13B-419BD181F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57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725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62F7C-3B91-F96C-02E7-331D0DF0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8B63-8E21-88ED-BAF5-22B10A959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34C4E-7C2B-2E5B-0CE3-94490FF75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2011-0D74-8385-6AFF-75A94EF27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58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577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Course Title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Level-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Term-I Section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BD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</a:t>
            </a: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Engineering and </a:t>
            </a: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Technology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</a:t>
            </a: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Electrical and </a:t>
            </a: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Electronic Engineering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</a:t>
            </a:r>
            <a:r>
              <a:rPr lang="en-US" err="1"/>
              <a:t>xyz</a:t>
            </a:r>
            <a:r>
              <a:rPr lang="en-US"/>
              <a:t> (202z)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patents.google.com/patent/US296630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639" y="1330646"/>
            <a:ext cx="9068586" cy="1580405"/>
          </a:xfrm>
        </p:spPr>
        <p:txBody>
          <a:bodyPr/>
          <a:lstStyle/>
          <a:p>
            <a:r>
              <a:rPr lang="en-US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16-bit Carry-Lookahead Adder</a:t>
            </a:r>
            <a:endParaRPr lang="en-BD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2250338" y="2382011"/>
            <a:ext cx="7309555" cy="1755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BD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Submitted by – </a:t>
            </a: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G2-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1906081, 1906174, 1906192, 1906193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BD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03</a:t>
            </a:r>
            <a:endParaRPr kumimoji="0" lang="en-US" sz="2800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lang="en-US" sz="2800" cap="sm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December 2024</a:t>
            </a:r>
            <a:endParaRPr kumimoji="0" lang="en-BD" sz="2800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C72BB-FD81-B385-D2BE-9570709B3934}"/>
              </a:ext>
            </a:extLst>
          </p:cNvPr>
          <p:cNvSpPr txBox="1"/>
          <p:nvPr/>
        </p:nvSpPr>
        <p:spPr>
          <a:xfrm>
            <a:off x="51561" y="17594"/>
            <a:ext cx="12121989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EEE 468 –VLSI </a:t>
            </a: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Circuit and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Level-4 Term-2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Final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DD0D7-50B9-DB61-CBF4-65DDC9362EE4}"/>
              </a:ext>
            </a:extLst>
          </p:cNvPr>
          <p:cNvSpPr txBox="1"/>
          <p:nvPr/>
        </p:nvSpPr>
        <p:spPr>
          <a:xfrm>
            <a:off x="0" y="3946950"/>
            <a:ext cx="589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Supervisors:</a:t>
            </a:r>
          </a:p>
          <a:p>
            <a:endParaRPr lang="en-US" cap="small" spc="8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Nafis Sadik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Lecturer, 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Electrical and Electronic Engineering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BUET, Dhaka</a:t>
            </a:r>
          </a:p>
          <a:p>
            <a:endParaRPr kumimoji="0" lang="en-US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7A25B-C203-10FB-39B9-4AC482C5FEE1}"/>
              </a:ext>
            </a:extLst>
          </p:cNvPr>
          <p:cNvSpPr txBox="1"/>
          <p:nvPr/>
        </p:nvSpPr>
        <p:spPr>
          <a:xfrm>
            <a:off x="5905116" y="4511581"/>
            <a:ext cx="6648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Rafid Hassan Palash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Lecturer(PT)</a:t>
            </a:r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Electrical and Electronic Engineering</a:t>
            </a:r>
            <a:endParaRPr kumimoji="0" lang="en-US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BUET, Dhaka</a:t>
            </a:r>
            <a:endParaRPr kumimoji="0" lang="en-BD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6B0C-8015-EADA-7537-036C379A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57F9-C2FC-738E-B52A-E215271A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5587-DA47-05DA-C3A6-8227FB71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10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5175406-DA9E-1FB4-7152-E3435937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4354A1B-8737-B2D7-CF8A-569C785E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DBD61-5203-1689-0B9C-B598318302F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E558B-0C0C-3443-831B-33EFFD5A3473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4F06A-A4B7-E7EC-3001-4DB211C6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1106401"/>
            <a:ext cx="11644707" cy="8539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E84B0-0953-E019-34D8-BDD39C3DFC16}"/>
              </a:ext>
            </a:extLst>
          </p:cNvPr>
          <p:cNvSpPr txBox="1"/>
          <p:nvPr/>
        </p:nvSpPr>
        <p:spPr>
          <a:xfrm>
            <a:off x="172608" y="3503322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Optimization-1: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76492F-D59C-CBAC-08CA-B06A04DD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39" y="2253356"/>
            <a:ext cx="7252800" cy="1171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EB013-A55D-9B9E-9CAB-191ACE65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56" y="3849180"/>
            <a:ext cx="5297878" cy="14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16BA-EC1A-B3C6-4C8C-78F0394E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6B24-7076-B96F-019D-7030AF00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7F21-A2C4-9404-BC02-EFCC48BC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11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6DB41A9-17E7-5EC4-AE76-0DCC3FE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6CB2DEE-8DBA-3120-2A95-0CAE0A88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9078B-141A-0044-D68D-ACD51942E366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04EC0-DA7D-ADEA-580B-C2F6D2AD8675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FE5F4-35DE-AD5E-4DB7-1C4604D37422}"/>
              </a:ext>
            </a:extLst>
          </p:cNvPr>
          <p:cNvSpPr txBox="1"/>
          <p:nvPr/>
        </p:nvSpPr>
        <p:spPr>
          <a:xfrm>
            <a:off x="172608" y="985536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Optimization-1: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75951D-0E27-0F0C-E512-9805FA6F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814" y="1389550"/>
            <a:ext cx="5297878" cy="142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1C5D6C-E5E5-E086-829F-D576C744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556"/>
          <a:stretch/>
        </p:blipFill>
        <p:spPr>
          <a:xfrm>
            <a:off x="3821347" y="3011237"/>
            <a:ext cx="5183994" cy="23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4AEE-32F7-2FE3-4444-B7984615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518D6-C94A-847B-61F1-3001EC9A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89DEC-9792-3157-EBB5-07046985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42276-2DAE-4E3B-3A8E-99A5756B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FA407BD-4C6F-7FBC-65E7-4FC29CFF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93DD5-6621-B017-CF90-D8E86A284D3D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9BCC5-B805-CD96-44F7-1E92FDF96ACD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46FD-B67A-B8A7-9CB5-699CD139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8" y="841408"/>
            <a:ext cx="8997500" cy="5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9427-A08A-7613-1A8B-2171ED1BA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C4B5-6BA4-D57E-6868-F80689C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(Insert Genus Pic)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A741-B2FB-443D-E739-33760038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F632B40-837D-356B-AB4C-33CD3F94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0DE1855-A192-82B1-E60C-C8EE8766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A70CD-8A4C-ABC7-DFBD-97CC0BEF5635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2E1FF-2E02-9EBE-7134-5C07AC61C4D4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098" name="Picture 2" descr="Electronics 13 03668 g007">
            <a:extLst>
              <a:ext uri="{FF2B5EF4-FFF2-40B4-BE49-F238E27FC236}">
                <a16:creationId xmlns:a16="http://schemas.microsoft.com/office/drawing/2014/main" id="{43830F92-5978-37AC-EC27-3984D36E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14" y="1235111"/>
            <a:ext cx="7521615" cy="458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2F63-81CE-5F35-A6C7-4B595EFF3C8F}"/>
              </a:ext>
            </a:extLst>
          </p:cNvPr>
          <p:cNvSpPr txBox="1"/>
          <p:nvPr/>
        </p:nvSpPr>
        <p:spPr>
          <a:xfrm>
            <a:off x="172608" y="773446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Attempted Optimization-1: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45C071-6664-BCE0-899F-D10C73DD2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92" y="5807823"/>
            <a:ext cx="12027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P. Balasubramanian and D. L. Maskell, “A New Carry Look-Ahead Adder Architecture Optimized for Speed and Energy,”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13, no. 18, pp. 3668–3668, Sep. 2024,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https://doi.org/10.3390/electronics13183668.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0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8F22-FE94-0F22-FE9A-C481A538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F7E7-1DD0-C64F-40E1-E029F0D0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3F4E-7EAE-6400-9CFA-814A5BB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A3804-4B1E-6AEF-C91C-5F640360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FBDDA-B639-CE49-0D35-78F27DBB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39D16-DC58-7BD3-E60A-E6937CA11C2B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B2D07B0-80A9-79B1-BF4B-202FBF199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234306"/>
              </p:ext>
            </p:extLst>
          </p:nvPr>
        </p:nvGraphicFramePr>
        <p:xfrm>
          <a:off x="537271" y="115586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651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DFD7-E565-2D9F-7FD6-7CD19B60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CEC67-3E11-34F4-4643-A889FF76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15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6CA19E-B60A-36BB-D14C-228C91FA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AA43368-77D1-F9A9-49C0-8F1590C6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72649-EE84-45E6-D0D7-B5003E1F04E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5C6474-4DEA-3E2A-3FB9-03C2AB536A4A}"/>
              </a:ext>
            </a:extLst>
          </p:cNvPr>
          <p:cNvSpPr txBox="1">
            <a:spLocks/>
          </p:cNvSpPr>
          <p:nvPr/>
        </p:nvSpPr>
        <p:spPr>
          <a:xfrm>
            <a:off x="172608" y="75767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Directed Testbench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151C3-D11D-0D4E-59A4-72F505B5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" y="1330766"/>
            <a:ext cx="12161087" cy="16322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940CC-26FD-AEB0-BD74-A0CF9B40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31" y="3244121"/>
            <a:ext cx="782427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4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2B4E-35A1-0F4C-3E6E-57CF3D94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DD1CE-07EF-7962-9A6B-7BA55D39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16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ACD696-520F-150C-E819-6185E20D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5E3B8DE-4FA4-FE7D-1DB2-981149AC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C0488-4265-A8DB-5ABC-AFF5C991CAA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304A52-6A29-C4FF-8AE7-9C3558A896CA}"/>
              </a:ext>
            </a:extLst>
          </p:cNvPr>
          <p:cNvSpPr txBox="1">
            <a:spLocks/>
          </p:cNvSpPr>
          <p:nvPr/>
        </p:nvSpPr>
        <p:spPr>
          <a:xfrm>
            <a:off x="172608" y="75767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 Checking Testbench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23CAE-8143-AB1C-8550-A9D41942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96"/>
            <a:ext cx="12192000" cy="51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CC60-5E53-1FAA-BB3F-BA411D07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1D7F-06AF-F441-FCCB-52158C87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B451A-6B1C-0DE3-8861-CE37FF50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B8A20-AC3E-E7E0-C0FB-1643C9F7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C840-F01A-4A20-629D-6B72851E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053B9-BC70-6215-D0A7-8141AF90BBEB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F8A76EF-397D-AB3F-CCC3-0CF1AED3F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004071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42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649EB-5626-6DAA-B0C9-713CE451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03D4-854F-B802-A34F-E097F71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18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7D31003-6FC0-84DE-864A-C3BB927B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D35FBC7-BED9-C2A4-A303-43B53652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6F9C2-501D-F613-3EE9-C55B6A80F22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F92DF-1D06-B273-AA59-DC6C9D42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06" y="2123769"/>
            <a:ext cx="6618494" cy="2610462"/>
          </a:xfrm>
          <a:prstGeom prst="rect">
            <a:avLst/>
          </a:prstGeom>
        </p:spPr>
      </p:pic>
      <p:pic>
        <p:nvPicPr>
          <p:cNvPr id="3074" name="Picture 2" descr="simple-testbench">
            <a:extLst>
              <a:ext uri="{FF2B5EF4-FFF2-40B4-BE49-F238E27FC236}">
                <a16:creationId xmlns:a16="http://schemas.microsoft.com/office/drawing/2014/main" id="{ED1CC5F6-4716-E679-2410-571DAEF7A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1" y="872826"/>
            <a:ext cx="4893039" cy="5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91B8AFA-CDE9-19FC-05DB-93FF2CAAE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4" y="6036528"/>
            <a:ext cx="119915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[4]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TestBench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ChipVerify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https://www.chipverify.com/systemverilog/systemverilog-simple-testbench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DF38E9-379C-2B60-6107-58C48F0F1D1E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</a:t>
            </a:r>
          </a:p>
        </p:txBody>
      </p:sp>
    </p:spTree>
    <p:extLst>
      <p:ext uri="{BB962C8B-B14F-4D97-AF65-F5344CB8AC3E}">
        <p14:creationId xmlns:p14="http://schemas.microsoft.com/office/powerpoint/2010/main" val="369591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24A9-0E14-35F9-0BF4-6391DE6B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65CB6-6EFA-C946-5552-2980AE1B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19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039CA8D-45C1-D8C8-E3B1-D5B0060A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BE1351A-3069-5393-E6BF-DBE7B19C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D0AE-F44B-EE92-8C69-AD7FDBD0A45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E5AFFB-FFE4-8A27-EAB3-088556F71F2E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testbench: 3D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C72B5-69AD-8013-9F57-3D80C2BBD3B9}"/>
                  </a:ext>
                </a:extLst>
              </p:cNvPr>
              <p:cNvSpPr txBox="1"/>
              <p:nvPr/>
            </p:nvSpPr>
            <p:spPr>
              <a:xfrm>
                <a:off x="3937011" y="1552770"/>
                <a:ext cx="5686044" cy="3693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=8589934592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≈8.5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𝐵𝑖𝑙𝑙𝑖𝑜𝑛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𝑃𝑜𝑖𝑛𝑡𝑠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C72B5-69AD-8013-9F57-3D80C2BB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11" y="1552770"/>
                <a:ext cx="5686044" cy="3693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47B2F3-F20D-DA70-F83A-CC535BCA1BE5}"/>
              </a:ext>
            </a:extLst>
          </p:cNvPr>
          <p:cNvSpPr txBox="1"/>
          <p:nvPr/>
        </p:nvSpPr>
        <p:spPr>
          <a:xfrm>
            <a:off x="528403" y="2615193"/>
            <a:ext cx="3773773" cy="37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EC076-6B0B-6E83-1A46-97480ECE1138}"/>
              </a:ext>
            </a:extLst>
          </p:cNvPr>
          <p:cNvSpPr txBox="1"/>
          <p:nvPr/>
        </p:nvSpPr>
        <p:spPr>
          <a:xfrm>
            <a:off x="528403" y="3033427"/>
            <a:ext cx="6143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b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2FC73-7A42-5D91-225B-F49E700C4E68}"/>
              </a:ext>
            </a:extLst>
          </p:cNvPr>
          <p:cNvSpPr txBox="1"/>
          <p:nvPr/>
        </p:nvSpPr>
        <p:spPr>
          <a:xfrm>
            <a:off x="528403" y="1944805"/>
            <a:ext cx="3773773" cy="37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dirty="0">
                <a:solidFill>
                  <a:srgbClr val="267F99"/>
                </a:solidFill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nput        </a:t>
            </a:r>
            <a:r>
              <a:rPr lang="en-US" sz="3200" dirty="0">
                <a:solidFill>
                  <a:srgbClr val="3B3B3B"/>
                </a:solidFill>
                <a:latin typeface="Consolas" panose="020B0609020204030204" pitchFamily="49" charset="0"/>
              </a:rPr>
              <a:t>c</a:t>
            </a:r>
            <a:endParaRPr lang="en-US" sz="3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5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012D0-622C-46B2-A624-4C1339C0A8E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2208C3D-D009-A92F-0300-4F69D5A7B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054341"/>
              </p:ext>
            </p:extLst>
          </p:nvPr>
        </p:nvGraphicFramePr>
        <p:xfrm>
          <a:off x="483104" y="113587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EB14-833A-BB97-FD65-A1ED80C2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C5661-7D6D-868B-1653-4178887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20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A61BC31-7A86-6DC1-A983-B562D792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EE66F1B-D4D6-084A-AB5F-25E0C496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6081-3E63-8D49-C6AA-3604F9F573C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F63E88-F37D-C287-4466-403157B1C3A3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testbench: 3D 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A3EE03-2173-9F8F-59D6-85F02D43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7" y="874062"/>
            <a:ext cx="11167672" cy="4373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66067-8B3D-9901-EF15-D30C43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33" y="4812196"/>
            <a:ext cx="1413471" cy="649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336810-208C-D9C3-3CFD-48DB4CFF733D}"/>
              </a:ext>
            </a:extLst>
          </p:cNvPr>
          <p:cNvSpPr txBox="1"/>
          <p:nvPr/>
        </p:nvSpPr>
        <p:spPr>
          <a:xfrm>
            <a:off x="3486151" y="5203346"/>
            <a:ext cx="9645233" cy="19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Global parameters for bin configuration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parameter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parameter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BIN_BITS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$clog2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(BIN_COUNT);</a:t>
            </a: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Basic parameters for coverage tracking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TOTAL_3D_POINTS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BIN_COUNT;</a:t>
            </a:r>
          </a:p>
          <a:p>
            <a:pPr>
              <a:lnSpc>
                <a:spcPts val="1800"/>
              </a:lnSpc>
            </a:pP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7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FA8B-986F-D170-DFA7-7DA70E77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ED623-D5E0-58A9-1CB6-D284C7A1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21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A3EC8EA-A6AC-571C-FEF0-754859AF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F694BEF-22C6-092F-95D3-2C20A657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9C26-8C7B-23C7-B111-CC3627C5C8E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84A5FE-4B17-55B6-E036-E59BEF612ED9}"/>
              </a:ext>
            </a:extLst>
          </p:cNvPr>
          <p:cNvSpPr txBox="1">
            <a:spLocks/>
          </p:cNvSpPr>
          <p:nvPr/>
        </p:nvSpPr>
        <p:spPr>
          <a:xfrm>
            <a:off x="100223" y="188224"/>
            <a:ext cx="3872169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Layered</a:t>
            </a:r>
          </a:p>
          <a:p>
            <a:r>
              <a:rPr lang="en-US" sz="3200" dirty="0"/>
              <a:t>Testbench: Coverage with Transactions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BDE18-7356-BF6E-6897-EB46CFBB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64" r="7576"/>
          <a:stretch/>
        </p:blipFill>
        <p:spPr>
          <a:xfrm>
            <a:off x="3907436" y="-1"/>
            <a:ext cx="8184341" cy="6369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4CF053-BAD3-6329-D6F7-880D42B46D76}"/>
              </a:ext>
            </a:extLst>
          </p:cNvPr>
          <p:cNvSpPr txBox="1"/>
          <p:nvPr/>
        </p:nvSpPr>
        <p:spPr>
          <a:xfrm>
            <a:off x="0" y="2700517"/>
            <a:ext cx="42971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Rand </a:t>
            </a:r>
            <a:r>
              <a:rPr lang="en-US" b="1" dirty="0"/>
              <a:t>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Up to 240k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Non-linear Manual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1024 Bins for 16 Bit Input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 Collection in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All Compare Function</a:t>
            </a:r>
          </a:p>
        </p:txBody>
      </p:sp>
    </p:spTree>
    <p:extLst>
      <p:ext uri="{BB962C8B-B14F-4D97-AF65-F5344CB8AC3E}">
        <p14:creationId xmlns:p14="http://schemas.microsoft.com/office/powerpoint/2010/main" val="138750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360E-6014-0382-8439-FFC4252F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E953F-441D-2059-5739-445E0676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22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031372-5A48-751F-30CD-D3C13F11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8D71AD4-8A13-DD65-F29E-F3F1D681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79437-53E3-AF08-67A6-45CAB96287D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098970-8865-48C5-8739-F4232BB3F59D}"/>
              </a:ext>
            </a:extLst>
          </p:cNvPr>
          <p:cNvSpPr txBox="1">
            <a:spLocks/>
          </p:cNvSpPr>
          <p:nvPr/>
        </p:nvSpPr>
        <p:spPr>
          <a:xfrm>
            <a:off x="202510" y="52661"/>
            <a:ext cx="11786977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Layered Testbench: Coverage with Transactions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F8312-25F2-74B6-FE5A-8DEF5B09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7" r="6739"/>
          <a:stretch/>
        </p:blipFill>
        <p:spPr>
          <a:xfrm>
            <a:off x="1102723" y="520877"/>
            <a:ext cx="10308227" cy="58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4930-4690-4E02-1140-5543B5EA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8AED-84C6-91FC-ABBA-DBE8580F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98BE2-B48D-E372-8F47-927034CF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15FCA-43DA-DF1F-4ED8-BCF4036B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0AB2A-CEF1-19C2-161B-DCBD275F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E99A9-5652-2DED-C29B-2A06021B4CB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9F6E150-DCAA-14CD-622B-4A7B92F72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337731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16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B6153E-57EA-673E-45E8-9798F710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63" t="10386" r="11468" b="17073"/>
          <a:stretch/>
        </p:blipFill>
        <p:spPr>
          <a:xfrm>
            <a:off x="846049" y="59646"/>
            <a:ext cx="10175919" cy="5899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01A9F-3E99-076E-AC5B-1B4CFA6AD78A}"/>
              </a:ext>
            </a:extLst>
          </p:cNvPr>
          <p:cNvSpPr txBox="1"/>
          <p:nvPr/>
        </p:nvSpPr>
        <p:spPr>
          <a:xfrm>
            <a:off x="3090041" y="5959364"/>
            <a:ext cx="491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Schematic of Carry Lookahead Adder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976DD93-F6F3-D905-AA63-00FBD17D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24</a:t>
            </a:r>
            <a:endParaRPr lang="en-BD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7DD928EA-9BE1-2C8A-BA7B-58ECFCAD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89DCC35-7E88-EB46-E30B-53262DB0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0A8A7-1C9C-9A70-38FA-6202540DAE4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4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CC970-761C-95E6-D17B-62A060DA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76" y="74237"/>
            <a:ext cx="6674069" cy="5365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D80F5-43D3-9E60-F23F-6627DC5E6500}"/>
              </a:ext>
            </a:extLst>
          </p:cNvPr>
          <p:cNvSpPr txBox="1"/>
          <p:nvPr/>
        </p:nvSpPr>
        <p:spPr>
          <a:xfrm>
            <a:off x="3947802" y="5518514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Fig:  Report Of Datapath Area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79C3076-1159-6C7B-9058-8AA42BDA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25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ABFA8280-AB57-8908-2D83-4437349B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13C3649-059F-C638-4404-B407140D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669DF-BBB5-AFEE-EE52-5784F9D9446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4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8CBF78-56A6-478A-D9B7-0509893E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79" y="67849"/>
            <a:ext cx="7055619" cy="5494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9AB3-738A-0DB2-7015-8E11526B09A5}"/>
              </a:ext>
            </a:extLst>
          </p:cNvPr>
          <p:cNvSpPr txBox="1"/>
          <p:nvPr/>
        </p:nvSpPr>
        <p:spPr>
          <a:xfrm>
            <a:off x="4400550" y="5580993"/>
            <a:ext cx="50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  Power Report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1BC8E02-1A25-CC95-0BB4-DC725263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26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33735C38-6180-E174-5787-48B0B1FF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FB5E4B3-2934-C3B8-22E9-14C13914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DA1D9-437E-97E3-0607-EF8732F1FD3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9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C41F-5AEE-23C1-CB5E-97855A59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4A8EB3-06EA-C05C-CEE2-183E2B9F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26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F2CF877A-4853-34AE-BF45-0851B34D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418991B-4BC5-505C-2A47-D2B1F4EC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54859-FB0E-CFC8-AC59-3BBD2DD4FA1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73EDF-A2A5-31B2-D03C-33C0814BD108}"/>
              </a:ext>
            </a:extLst>
          </p:cNvPr>
          <p:cNvSpPr txBox="1"/>
          <p:nvPr/>
        </p:nvSpPr>
        <p:spPr>
          <a:xfrm>
            <a:off x="174978" y="960063"/>
            <a:ext cx="122992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setting up time units</a:t>
            </a:r>
          </a:p>
          <a:p>
            <a:r>
              <a:rPr lang="en-US" dirty="0" err="1"/>
              <a:t>set_units</a:t>
            </a:r>
            <a:r>
              <a:rPr lang="en-US" dirty="0"/>
              <a:t> -time 1ns -capacitance pF</a:t>
            </a:r>
          </a:p>
          <a:p>
            <a:r>
              <a:rPr lang="en-US" dirty="0"/>
              <a:t># setting the clock period 10ns, as period = 1/</a:t>
            </a:r>
            <a:r>
              <a:rPr lang="en-US" dirty="0" err="1"/>
              <a:t>freq</a:t>
            </a:r>
            <a:r>
              <a:rPr lang="en-US" dirty="0"/>
              <a:t>, here, </a:t>
            </a:r>
            <a:r>
              <a:rPr lang="en-US" dirty="0" err="1"/>
              <a:t>freq</a:t>
            </a:r>
            <a:r>
              <a:rPr lang="en-US" dirty="0"/>
              <a:t> = 100MHz</a:t>
            </a:r>
          </a:p>
          <a:p>
            <a:r>
              <a:rPr lang="en-US" dirty="0"/>
              <a:t>set </a:t>
            </a:r>
            <a:r>
              <a:rPr lang="en-US" dirty="0" err="1"/>
              <a:t>clock_period</a:t>
            </a:r>
            <a:r>
              <a:rPr lang="en-US" dirty="0"/>
              <a:t> 10; </a:t>
            </a:r>
          </a:p>
          <a:p>
            <a:r>
              <a:rPr lang="en-US" dirty="0"/>
              <a:t>set </a:t>
            </a:r>
            <a:r>
              <a:rPr lang="en-US" dirty="0" err="1"/>
              <a:t>top_module</a:t>
            </a:r>
            <a:r>
              <a:rPr lang="en-US" dirty="0"/>
              <a:t> "</a:t>
            </a:r>
            <a:r>
              <a:rPr lang="en-US" dirty="0" err="1"/>
              <a:t>cla_top</a:t>
            </a:r>
            <a:r>
              <a:rPr lang="en-US" dirty="0"/>
              <a:t>"</a:t>
            </a:r>
          </a:p>
          <a:p>
            <a:r>
              <a:rPr lang="en-US" dirty="0"/>
              <a:t>set </a:t>
            </a:r>
            <a:r>
              <a:rPr lang="en-US" dirty="0" err="1"/>
              <a:t>clock_port</a:t>
            </a:r>
            <a:r>
              <a:rPr lang="en-US" dirty="0"/>
              <a:t> {</a:t>
            </a:r>
            <a:r>
              <a:rPr lang="en-US" dirty="0" err="1"/>
              <a:t>clk</a:t>
            </a:r>
            <a:r>
              <a:rPr lang="en-US" dirty="0"/>
              <a:t>};</a:t>
            </a:r>
          </a:p>
          <a:p>
            <a:r>
              <a:rPr lang="en-US" dirty="0"/>
              <a:t># setting the input ports in a list to a variable</a:t>
            </a:r>
          </a:p>
          <a:p>
            <a:r>
              <a:rPr lang="en-US" dirty="0"/>
              <a:t>set </a:t>
            </a:r>
            <a:r>
              <a:rPr lang="en-US" dirty="0" err="1"/>
              <a:t>input_ports</a:t>
            </a:r>
            <a:r>
              <a:rPr lang="en-US" dirty="0"/>
              <a:t> {a, b, </a:t>
            </a:r>
            <a:r>
              <a:rPr lang="en-US" dirty="0" err="1"/>
              <a:t>cin</a:t>
            </a:r>
            <a:r>
              <a:rPr lang="en-US" dirty="0"/>
              <a:t>} ; </a:t>
            </a:r>
          </a:p>
          <a:p>
            <a:r>
              <a:rPr lang="en-US" dirty="0"/>
              <a:t># setting the output ports in a list to a variable</a:t>
            </a:r>
          </a:p>
          <a:p>
            <a:r>
              <a:rPr lang="en-US" dirty="0"/>
              <a:t>set </a:t>
            </a:r>
            <a:r>
              <a:rPr lang="en-US" dirty="0" err="1"/>
              <a:t>output_ports</a:t>
            </a:r>
            <a:r>
              <a:rPr lang="en-US" dirty="0"/>
              <a:t> {sum, carry_out16} ; </a:t>
            </a:r>
          </a:p>
          <a:p>
            <a:r>
              <a:rPr lang="en-US" dirty="0"/>
              <a:t># define the clocks</a:t>
            </a:r>
          </a:p>
          <a:p>
            <a:r>
              <a:rPr lang="en-US" dirty="0" err="1"/>
              <a:t>create_clock</a:t>
            </a:r>
            <a:r>
              <a:rPr lang="en-US" dirty="0"/>
              <a:t> -period ${</a:t>
            </a:r>
            <a:r>
              <a:rPr lang="en-US" dirty="0" err="1"/>
              <a:t>clock_period</a:t>
            </a:r>
            <a:r>
              <a:rPr lang="en-US" dirty="0"/>
              <a:t>} -waveform {0 6} -name </a:t>
            </a:r>
            <a:r>
              <a:rPr lang="en-US" dirty="0" err="1"/>
              <a:t>func_clk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  <a:r>
              <a:rPr lang="en-US" dirty="0" err="1"/>
              <a:t>get_ports</a:t>
            </a:r>
            <a:r>
              <a:rPr lang="en-US" dirty="0"/>
              <a:t> ${</a:t>
            </a:r>
            <a:r>
              <a:rPr lang="en-US" dirty="0" err="1"/>
              <a:t>clock_port</a:t>
            </a:r>
            <a:r>
              <a:rPr lang="en-US" dirty="0"/>
              <a:t>}]</a:t>
            </a:r>
          </a:p>
          <a:p>
            <a:r>
              <a:rPr lang="en-US" dirty="0"/>
              <a:t># setting up constraints for the reset signal</a:t>
            </a:r>
          </a:p>
          <a:p>
            <a:r>
              <a:rPr lang="en-US" dirty="0"/>
              <a:t># Define input delays</a:t>
            </a:r>
          </a:p>
          <a:p>
            <a:r>
              <a:rPr lang="en-US" dirty="0" err="1"/>
              <a:t>set_input_delay</a:t>
            </a:r>
            <a:r>
              <a:rPr lang="en-US" dirty="0"/>
              <a:t> 0.4 -clock [</a:t>
            </a:r>
            <a:r>
              <a:rPr lang="en-US" dirty="0" err="1"/>
              <a:t>get_clocks</a:t>
            </a:r>
            <a:r>
              <a:rPr lang="en-US" dirty="0"/>
              <a:t> {</a:t>
            </a:r>
            <a:r>
              <a:rPr lang="en-US" dirty="0" err="1"/>
              <a:t>func_clk</a:t>
            </a:r>
            <a:r>
              <a:rPr lang="en-US" dirty="0"/>
              <a:t>}] ${</a:t>
            </a:r>
            <a:r>
              <a:rPr lang="en-US" dirty="0" err="1"/>
              <a:t>input_ports</a:t>
            </a:r>
            <a:r>
              <a:rPr lang="en-US" dirty="0"/>
              <a:t>}</a:t>
            </a:r>
          </a:p>
          <a:p>
            <a:r>
              <a:rPr lang="en-US" dirty="0"/>
              <a:t># Define output delays</a:t>
            </a:r>
          </a:p>
          <a:p>
            <a:r>
              <a:rPr lang="en-US" dirty="0" err="1"/>
              <a:t>set_output_delay</a:t>
            </a:r>
            <a:r>
              <a:rPr lang="en-US" dirty="0"/>
              <a:t> 0.6 -clock [</a:t>
            </a:r>
            <a:r>
              <a:rPr lang="en-US" dirty="0" err="1"/>
              <a:t>get_clocks</a:t>
            </a:r>
            <a:r>
              <a:rPr lang="en-US" dirty="0"/>
              <a:t> {</a:t>
            </a:r>
            <a:r>
              <a:rPr lang="en-US" dirty="0" err="1"/>
              <a:t>func_clk</a:t>
            </a:r>
            <a:r>
              <a:rPr lang="en-US" dirty="0"/>
              <a:t>}] ${</a:t>
            </a:r>
            <a:r>
              <a:rPr lang="en-US" dirty="0" err="1"/>
              <a:t>output_ports</a:t>
            </a:r>
            <a:r>
              <a:rPr lang="en-US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DFEE1-0336-2657-34BD-30302BE972F2}"/>
              </a:ext>
            </a:extLst>
          </p:cNvPr>
          <p:cNvSpPr txBox="1"/>
          <p:nvPr/>
        </p:nvSpPr>
        <p:spPr>
          <a:xfrm>
            <a:off x="259645" y="296404"/>
            <a:ext cx="6237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/>
              <a:t>SDC Code</a:t>
            </a:r>
            <a:r>
              <a:rPr lang="en-US" sz="2800" b="1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1B72-BC10-8B63-985E-69DBE680BF44}"/>
              </a:ext>
            </a:extLst>
          </p:cNvPr>
          <p:cNvSpPr txBox="1"/>
          <p:nvPr/>
        </p:nvSpPr>
        <p:spPr>
          <a:xfrm>
            <a:off x="5717366" y="2744646"/>
            <a:ext cx="65966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No Reset Port As Per Project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No Multicycle Setup Time/Hold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46E9-AFAD-38B4-A913-D837F24F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1AE2-D261-E751-0001-2CC2F1A9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D3C92-17AA-387C-DC00-7F03D827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3D4E4-3B5A-E3F1-F28E-8D7959E1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9700-FD58-BB8C-BDAC-496DED26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87F9C-E62E-FA26-CB58-EA7805DECC2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EB300AA-44FD-222E-B2EE-C209CBDCD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756689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0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4A031-A220-16AE-1946-2DF1568A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E757C-057B-AC55-0A16-28B77A2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D83B6-1997-36B3-88C7-CE991F1B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8CBA5-8A5B-BD29-0D90-4DBCA9A3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E6F94-3B87-ACB9-EFAA-5B5D32F2977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9AAF52-B504-645E-8C39-7AAA391D9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Floorplanning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4B5AB-5495-F8CA-A2FD-4B31181D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887" r="43549" b="2020"/>
          <a:stretch/>
        </p:blipFill>
        <p:spPr>
          <a:xfrm>
            <a:off x="359898" y="861646"/>
            <a:ext cx="6097173" cy="513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891C5-0CF4-6667-EC1E-C129662D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05" b="3058"/>
          <a:stretch/>
        </p:blipFill>
        <p:spPr>
          <a:xfrm>
            <a:off x="6722471" y="1042255"/>
            <a:ext cx="4631329" cy="51347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9AD6D5-6650-A989-35F0-617B5B68024C}"/>
              </a:ext>
            </a:extLst>
          </p:cNvPr>
          <p:cNvSpPr/>
          <p:nvPr/>
        </p:nvSpPr>
        <p:spPr>
          <a:xfrm>
            <a:off x="9636369" y="3429000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D890-9379-C476-16D0-A429B2AD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1EEE-0E34-F5AD-A4DD-D14F04E8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CD25-2CD2-77B1-4327-E2426247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73FD8-B836-2A83-D905-461BCE3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0CCBA-E7D5-BF59-AB70-1131A3C1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F57D8-3C80-D110-8748-AF696F2BB76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4DF55BE-8218-74DF-6FD6-8E9E3B818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688931"/>
              </p:ext>
            </p:extLst>
          </p:nvPr>
        </p:nvGraphicFramePr>
        <p:xfrm>
          <a:off x="491168" y="120660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561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CB74-9135-D2FE-FC6F-72FB9560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B7AF-64C8-3521-F52D-E9B0926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7C3B8-06AC-323A-09E8-79A11140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B9804-656E-609E-14C8-5342C63E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4C49A-C66D-C9CE-B54A-3F1D303FE4E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0D939D-494E-8D4D-43DE-7F6060B47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Creating Power Mesh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EFBF-16ED-D45F-FA5D-B1594B33D020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05E19-6144-2DBD-0B5A-09CC7005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278588" y="1076102"/>
            <a:ext cx="5634824" cy="51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49ABC-1F0E-B050-88F0-C67F7FE4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14D-E03D-84F2-B84E-A4F0AB4C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ECC9-5722-387B-57A5-F1AC9146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5F9E-A915-D1E8-517A-4A2786FD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7D8CC-3323-056C-A995-4542D321B44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167785-7986-4F20-E700-02B0D016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AF147-CFC1-58A3-7BC8-99632F78B47E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Placement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8C408-E61C-94E1-E4BC-B94DE087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6"/>
          <a:stretch/>
        </p:blipFill>
        <p:spPr>
          <a:xfrm>
            <a:off x="838200" y="1132373"/>
            <a:ext cx="4943622" cy="4902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A04A2F-2C93-11E0-C2B0-59602898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10" y="954846"/>
            <a:ext cx="4991390" cy="49483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4956E-EC15-E6A6-3780-7AFFDC2E3F57}"/>
              </a:ext>
            </a:extLst>
          </p:cNvPr>
          <p:cNvSpPr/>
          <p:nvPr/>
        </p:nvSpPr>
        <p:spPr>
          <a:xfrm>
            <a:off x="7491281" y="2458329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64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7176-5CAB-2CD6-6729-A3371A36C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A38D2-F9EB-0E7A-4D50-33448412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63703-84BF-4556-2F58-587D3871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1063-D8E6-AE30-19CF-2B33B81E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9CAC3-1315-A17A-FF57-DE7804E5AAB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284B52-DD2B-1E41-E832-53D1E48C8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C1B9-3695-EB58-4410-696105838CE1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Clock Tree Synthesis (CTS)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D1F1C4-5C0D-58C2-A73E-B879666A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3889" y="951990"/>
            <a:ext cx="9748912" cy="495640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FBCC80B-92B1-68EE-6525-DEF801B32264}"/>
              </a:ext>
            </a:extLst>
          </p:cNvPr>
          <p:cNvSpPr/>
          <p:nvPr/>
        </p:nvSpPr>
        <p:spPr>
          <a:xfrm>
            <a:off x="2954215" y="5537861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0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C8A7-4648-8F54-514B-91ABF12B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E52BE-5E96-F230-81FF-38C979D9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4A075-94FD-CA28-136E-23057913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5EE50-8DB4-2ECD-8CBF-B425F382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C9A87-D650-C71E-0205-F8393EF9DB5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2F5B80-E596-F66E-DA01-BC4ADC47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B6FB-E76E-FCF9-E617-5F7A0DD6C5EB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/>
              <a:t>Timedesign</a:t>
            </a:r>
            <a:r>
              <a:rPr lang="en-US" i="1" dirty="0"/>
              <a:t> Post CTS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F439B-3A15-0BD4-2FF5-C876ADE3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187"/>
          <a:stretch/>
        </p:blipFill>
        <p:spPr>
          <a:xfrm>
            <a:off x="838200" y="1019713"/>
            <a:ext cx="4718538" cy="51572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13EC36E-2B63-B6F6-60B6-9C91762256A6}"/>
              </a:ext>
            </a:extLst>
          </p:cNvPr>
          <p:cNvSpPr/>
          <p:nvPr/>
        </p:nvSpPr>
        <p:spPr>
          <a:xfrm>
            <a:off x="2120656" y="2359855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4E2D-198B-B425-97D1-13D9A5B9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4961" y="1019712"/>
            <a:ext cx="6377039" cy="515725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BE0A4EC-5AB5-9B1D-4378-051D0A3C410C}"/>
              </a:ext>
            </a:extLst>
          </p:cNvPr>
          <p:cNvSpPr/>
          <p:nvPr/>
        </p:nvSpPr>
        <p:spPr>
          <a:xfrm>
            <a:off x="7436034" y="3144654"/>
            <a:ext cx="1370341" cy="45368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8B555D-647E-5776-644F-52CEC15BF466}"/>
              </a:ext>
            </a:extLst>
          </p:cNvPr>
          <p:cNvSpPr/>
          <p:nvPr/>
        </p:nvSpPr>
        <p:spPr>
          <a:xfrm>
            <a:off x="1221545" y="5030372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7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EBAE-33FC-E507-666C-FEB5C16C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4FD3B-39D6-5075-D98C-FEAEA986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981A-DC4D-2C47-2BE3-0D57B011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BD7B3-6EB8-BF92-8B32-AF1A308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0BC7D-F599-B42A-9E6A-9B9D39CAB92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80912A-0B33-6CA2-EF13-3CD62AF01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9166-669B-7739-A709-4336DEB3B5FF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Post-Route </a:t>
            </a:r>
            <a:r>
              <a:rPr lang="en-US" i="1"/>
              <a:t>timing and </a:t>
            </a:r>
            <a:r>
              <a:rPr lang="en-US" i="1" dirty="0"/>
              <a:t>SI Optimization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96710-C453-F476-F379-FDD815B07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095" y="1139483"/>
            <a:ext cx="9872840" cy="46282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5C497EB-E695-E660-CEBD-C7C942AB5518}"/>
              </a:ext>
            </a:extLst>
          </p:cNvPr>
          <p:cNvSpPr/>
          <p:nvPr/>
        </p:nvSpPr>
        <p:spPr>
          <a:xfrm>
            <a:off x="1671711" y="4903763"/>
            <a:ext cx="263300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4EA8-D514-BF4E-986C-D00A5150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D326-30BE-4B8C-19E4-ECB6E49D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F3AC5-725E-F279-E446-353641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86BF0-4225-973A-01AA-4B6161C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983A4-5DCC-8FED-40F4-1E4D78360EB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17BFE6-2E04-B7BC-4DDB-042938ADA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BEE9-E19B-04E3-EC09-030FC5611B17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Adding filler </a:t>
            </a:r>
            <a:r>
              <a:rPr lang="en-US" i="1"/>
              <a:t>cell and </a:t>
            </a:r>
            <a:r>
              <a:rPr lang="en-US" i="1" dirty="0"/>
              <a:t>metal filling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364ED-FD6C-F69A-5CCD-6D0BE2B0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48" y="985113"/>
            <a:ext cx="575390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9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C02E3-6CEF-B4C7-D1A3-3309B0BD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5B9B-A2AD-1089-040B-BE773957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D7A05-F0A5-80E6-A379-E4025801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DD5DD-E3BD-8CAB-3E18-CF86CEB6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5F3E0-6777-14EE-0391-C62839B5C14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D2B769-8CAD-456A-E3F3-71573665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290E-8365-A8ED-9873-8410E3FDC18B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DRC Check: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BE3F8-80DB-439E-C6AE-14F61F2D9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9"/>
          <a:stretch/>
        </p:blipFill>
        <p:spPr>
          <a:xfrm>
            <a:off x="992945" y="1042661"/>
            <a:ext cx="4840460" cy="5296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E0AA2-692D-58C7-573D-A2FA905B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69"/>
          <a:stretch/>
        </p:blipFill>
        <p:spPr>
          <a:xfrm>
            <a:off x="6358597" y="1042661"/>
            <a:ext cx="5079609" cy="48053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DD0A0A-CF88-21BB-E55D-5339CC152E32}"/>
              </a:ext>
            </a:extLst>
          </p:cNvPr>
          <p:cNvSpPr/>
          <p:nvPr/>
        </p:nvSpPr>
        <p:spPr>
          <a:xfrm>
            <a:off x="7526215" y="4234374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5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0268-3685-92BA-2173-AA9CFE11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8F6D6-37DA-2B70-570B-3C42B418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C408F-43BB-FBB1-DE9A-9D39239B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CFF48-2935-C7B6-13D7-EB4FC50B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650C9-F4C3-3CA9-18B2-7853E816DE4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015B9-762A-3A03-4307-739053E1E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D524-6522-FD21-66CD-D4805105849D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Report Timing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AAA09B-FE05-F370-5C1B-61FBAE2D5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515"/>
          <a:stretch/>
        </p:blipFill>
        <p:spPr>
          <a:xfrm>
            <a:off x="987139" y="1150033"/>
            <a:ext cx="10217722" cy="50269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D257F4B-89FF-9175-B278-BC0747292E11}"/>
              </a:ext>
            </a:extLst>
          </p:cNvPr>
          <p:cNvSpPr/>
          <p:nvPr/>
        </p:nvSpPr>
        <p:spPr>
          <a:xfrm>
            <a:off x="2845143" y="2858709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59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973AC-D032-EE29-FC2F-361CD3A6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848-3228-DF39-CFD5-0243C04B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DBDD-3EDB-2829-36DA-0D8F4A16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A176D-E39E-81D0-5E09-D1E4DC7E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4F0D6-0DCE-43D7-C3BF-4EB61D727E7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A8007F-411E-2A00-DE2A-27D720D66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5EFD-0167-3B63-91CD-AAAFB0E6429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Report Area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82767E-C90A-C5B3-E4EF-CE7464E3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5500" b="44720"/>
          <a:stretch/>
        </p:blipFill>
        <p:spPr>
          <a:xfrm>
            <a:off x="1997613" y="1569359"/>
            <a:ext cx="7863840" cy="37192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FF692D-32D4-D9D9-FB40-261A146C3EB5}"/>
              </a:ext>
            </a:extLst>
          </p:cNvPr>
          <p:cNvSpPr/>
          <p:nvPr/>
        </p:nvSpPr>
        <p:spPr>
          <a:xfrm>
            <a:off x="7005710" y="2588454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4571-F4FF-DBCD-55F5-18DD6CBE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A8EF-2E60-B47C-3C60-3AE71E0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E76B-45F8-4583-47CA-209CF75A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FF8C-B302-E7D2-ACBF-E83E52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F7D41-92B4-5312-3C26-03A65AE5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2D4E-6821-1B2C-B9D0-E9F3E76A053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659A10A-607C-4C4D-1711-359C9D6A5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521687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42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2D74-15FE-FDF6-10AF-7CB6D535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AA81-B6D8-5EC4-63A9-A6D41F7F9ADD}"/>
              </a:ext>
            </a:extLst>
          </p:cNvPr>
          <p:cNvSpPr txBox="1"/>
          <p:nvPr/>
        </p:nvSpPr>
        <p:spPr>
          <a:xfrm>
            <a:off x="1226058" y="139508"/>
            <a:ext cx="9435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cs typeface="Arial" panose="020B0604020202020204" pitchFamily="34" charset="0"/>
              </a:rPr>
              <a:t>16-bit Carry-Lookahead Adder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FC2DFC2-2C47-F28B-888E-3DDF5E37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E61BF55-4B73-5FBF-B03F-9CF37090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6C9A-839F-D467-CE9E-CE5FEA7D3E5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utoShape 6" descr="Stick Figure Looks Through A Telescope w... | Stock Video | Pond5">
            <a:extLst>
              <a:ext uri="{FF2B5EF4-FFF2-40B4-BE49-F238E27FC236}">
                <a16:creationId xmlns:a16="http://schemas.microsoft.com/office/drawing/2014/main" id="{908D92CF-B466-263C-87C8-86EEA468A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A705C-C1C1-C937-B610-AF592498C2BB}"/>
              </a:ext>
            </a:extLst>
          </p:cNvPr>
          <p:cNvSpPr txBox="1"/>
          <p:nvPr/>
        </p:nvSpPr>
        <p:spPr>
          <a:xfrm>
            <a:off x="0" y="1123278"/>
            <a:ext cx="1223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Designed an optimized 16 Bit Carry Lookahead Adder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A7FBE-5D60-E124-5432-C70F940313D3}"/>
              </a:ext>
            </a:extLst>
          </p:cNvPr>
          <p:cNvSpPr txBox="1"/>
          <p:nvPr/>
        </p:nvSpPr>
        <p:spPr>
          <a:xfrm>
            <a:off x="873464" y="3165901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RTL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DB812-7354-3698-5D99-CBE5A96485E7}"/>
              </a:ext>
            </a:extLst>
          </p:cNvPr>
          <p:cNvSpPr txBox="1"/>
          <p:nvPr/>
        </p:nvSpPr>
        <p:spPr>
          <a:xfrm>
            <a:off x="3122798" y="3165901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Directed</a:t>
            </a:r>
          </a:p>
          <a:p>
            <a:r>
              <a:rPr lang="en-US" sz="2800" b="1" dirty="0"/>
              <a:t>Testbench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5B9B2-9F8C-F710-048F-800C9C1C97AB}"/>
              </a:ext>
            </a:extLst>
          </p:cNvPr>
          <p:cNvSpPr txBox="1"/>
          <p:nvPr/>
        </p:nvSpPr>
        <p:spPr>
          <a:xfrm>
            <a:off x="5359308" y="3165901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Layered</a:t>
            </a:r>
          </a:p>
          <a:p>
            <a:r>
              <a:rPr lang="en-US" sz="2800" b="1" dirty="0"/>
              <a:t>Testbench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8F2B6-D706-365D-3820-86E99D8909C9}"/>
              </a:ext>
            </a:extLst>
          </p:cNvPr>
          <p:cNvSpPr txBox="1"/>
          <p:nvPr/>
        </p:nvSpPr>
        <p:spPr>
          <a:xfrm>
            <a:off x="7595818" y="3165901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Synthesis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3A074-2F2B-2FB0-981B-107E9A21128A}"/>
              </a:ext>
            </a:extLst>
          </p:cNvPr>
          <p:cNvSpPr txBox="1"/>
          <p:nvPr/>
        </p:nvSpPr>
        <p:spPr>
          <a:xfrm>
            <a:off x="9510125" y="3165901"/>
            <a:ext cx="1604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PnR</a:t>
            </a:r>
            <a:r>
              <a:rPr lang="en-US" sz="2800" b="1" dirty="0"/>
              <a:t> with</a:t>
            </a:r>
          </a:p>
          <a:p>
            <a:r>
              <a:rPr lang="en-US" sz="2800" b="1" dirty="0"/>
              <a:t>DRC </a:t>
            </a:r>
          </a:p>
        </p:txBody>
      </p:sp>
    </p:spTree>
    <p:extLst>
      <p:ext uri="{BB962C8B-B14F-4D97-AF65-F5344CB8AC3E}">
        <p14:creationId xmlns:p14="http://schemas.microsoft.com/office/powerpoint/2010/main" val="2927344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D245-A55F-723B-BB65-738E1567B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C735D-8CFC-AE0E-5D45-B84211E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E5C7-CD6A-076F-4191-7A1F07DF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8601B-ABAC-94DC-9DF7-E0C274FB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55FB7-504E-8554-34B6-ECCABA577E6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D3FAF7-FD29-0125-AA29-359DE413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2864-5504-A348-8947-31D2E18E6C9E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Design Consideration: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7F1E6-23FB-16BE-09B4-FF1E8A43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504" y="1958353"/>
            <a:ext cx="4356498" cy="283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3A328-1558-8258-61E6-1426FA64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53" y="2110418"/>
            <a:ext cx="4444116" cy="2730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D18F7-D957-D56F-4968-5256555E3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8353"/>
            <a:ext cx="4356498" cy="28828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777FE4-9DB6-5719-DDEC-0991A6D0C3AD}"/>
              </a:ext>
            </a:extLst>
          </p:cNvPr>
          <p:cNvCxnSpPr/>
          <p:nvPr/>
        </p:nvCxnSpPr>
        <p:spPr>
          <a:xfrm>
            <a:off x="3904343" y="1683657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4F2F0-B41E-7C1E-563C-461F9D40D09D}"/>
              </a:ext>
            </a:extLst>
          </p:cNvPr>
          <p:cNvCxnSpPr>
            <a:cxnSpLocks/>
          </p:cNvCxnSpPr>
          <p:nvPr/>
        </p:nvCxnSpPr>
        <p:spPr>
          <a:xfrm>
            <a:off x="7828247" y="1683657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D9A14-11F1-0226-55EE-AA5F2A3802DD}"/>
              </a:ext>
            </a:extLst>
          </p:cNvPr>
          <p:cNvSpPr txBox="1"/>
          <p:nvPr/>
        </p:nvSpPr>
        <p:spPr>
          <a:xfrm>
            <a:off x="969057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Carry Unit Blocks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527AD-5FFD-7B1B-9F67-3AC70554356C}"/>
              </a:ext>
            </a:extLst>
          </p:cNvPr>
          <p:cNvSpPr txBox="1"/>
          <p:nvPr/>
        </p:nvSpPr>
        <p:spPr>
          <a:xfrm>
            <a:off x="4393062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Carry Unit Blocks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CC30A-6353-8863-26BE-83D10E89850C}"/>
              </a:ext>
            </a:extLst>
          </p:cNvPr>
          <p:cNvSpPr txBox="1"/>
          <p:nvPr/>
        </p:nvSpPr>
        <p:spPr>
          <a:xfrm>
            <a:off x="8539011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Carry Unit Blocks </a:t>
            </a:r>
          </a:p>
        </p:txBody>
      </p:sp>
    </p:spTree>
    <p:extLst>
      <p:ext uri="{BB962C8B-B14F-4D97-AF65-F5344CB8AC3E}">
        <p14:creationId xmlns:p14="http://schemas.microsoft.com/office/powerpoint/2010/main" val="185809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75EBD-D68A-E10B-CF79-19FFDFE8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B82D8-11BE-AF5D-6E58-EC3C99B7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029B0-8E61-027F-6CED-583E2820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B2FA-4393-74DE-6477-2267011C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F16B0-B32B-E4C7-62EA-D2988899A62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767BA-69D6-4F34-8910-4E70640E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6541-8F25-AAFD-040F-2F4B47D2764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Design Consideration: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F8E23C-CB14-CE6C-BC90-C5E5440BD54B}"/>
              </a:ext>
            </a:extLst>
          </p:cNvPr>
          <p:cNvCxnSpPr/>
          <p:nvPr/>
        </p:nvCxnSpPr>
        <p:spPr>
          <a:xfrm>
            <a:off x="4651541" y="1730070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51ECB5-6CD3-FA6B-C7D2-DC5BF498FD0A}"/>
              </a:ext>
            </a:extLst>
          </p:cNvPr>
          <p:cNvSpPr txBox="1"/>
          <p:nvPr/>
        </p:nvSpPr>
        <p:spPr>
          <a:xfrm>
            <a:off x="1716255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Carry Unit Blocks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62580-7160-C24E-B8E3-2D58B3CDAEC3}"/>
              </a:ext>
            </a:extLst>
          </p:cNvPr>
          <p:cNvSpPr txBox="1"/>
          <p:nvPr/>
        </p:nvSpPr>
        <p:spPr>
          <a:xfrm>
            <a:off x="5140260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Carry Unit Blocks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E0598-3756-1226-6344-83D37496F503}"/>
              </a:ext>
            </a:extLst>
          </p:cNvPr>
          <p:cNvSpPr txBox="1"/>
          <p:nvPr/>
        </p:nvSpPr>
        <p:spPr>
          <a:xfrm>
            <a:off x="9030739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Carry Unit Blocks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1A39-B6C6-B318-59D5-43FCD42A7C67}"/>
              </a:ext>
            </a:extLst>
          </p:cNvPr>
          <p:cNvSpPr txBox="1"/>
          <p:nvPr/>
        </p:nvSpPr>
        <p:spPr>
          <a:xfrm>
            <a:off x="211015" y="2194560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F15A3-81D9-42DD-F672-981F34328BAB}"/>
              </a:ext>
            </a:extLst>
          </p:cNvPr>
          <p:cNvSpPr txBox="1"/>
          <p:nvPr/>
        </p:nvSpPr>
        <p:spPr>
          <a:xfrm>
            <a:off x="211015" y="2880928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03D37-5252-FBF0-4075-4C55D19B241F}"/>
              </a:ext>
            </a:extLst>
          </p:cNvPr>
          <p:cNvSpPr txBox="1"/>
          <p:nvPr/>
        </p:nvSpPr>
        <p:spPr>
          <a:xfrm>
            <a:off x="211014" y="3635582"/>
            <a:ext cx="150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Slack 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E7025E-58E4-DF8B-396D-589D67A8F2E2}"/>
              </a:ext>
            </a:extLst>
          </p:cNvPr>
          <p:cNvCxnSpPr/>
          <p:nvPr/>
        </p:nvCxnSpPr>
        <p:spPr>
          <a:xfrm>
            <a:off x="211014" y="2672862"/>
            <a:ext cx="1114278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913985-D02E-76E0-A280-EB7FFD9B58BD}"/>
              </a:ext>
            </a:extLst>
          </p:cNvPr>
          <p:cNvCxnSpPr/>
          <p:nvPr/>
        </p:nvCxnSpPr>
        <p:spPr>
          <a:xfrm>
            <a:off x="268164" y="3429000"/>
            <a:ext cx="1114278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80007-F067-2CDB-7AB2-D6AD00BF6F5E}"/>
              </a:ext>
            </a:extLst>
          </p:cNvPr>
          <p:cNvCxnSpPr/>
          <p:nvPr/>
        </p:nvCxnSpPr>
        <p:spPr>
          <a:xfrm>
            <a:off x="8109849" y="1648199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280F75-F6AB-057D-8D4B-B03D43402819}"/>
              </a:ext>
            </a:extLst>
          </p:cNvPr>
          <p:cNvSpPr txBox="1"/>
          <p:nvPr/>
        </p:nvSpPr>
        <p:spPr>
          <a:xfrm>
            <a:off x="2289469" y="2182571"/>
            <a:ext cx="144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5213 nW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61F2E-E169-931A-05B5-4F9EE86B8846}"/>
              </a:ext>
            </a:extLst>
          </p:cNvPr>
          <p:cNvSpPr txBox="1"/>
          <p:nvPr/>
        </p:nvSpPr>
        <p:spPr>
          <a:xfrm>
            <a:off x="5786323" y="2194560"/>
            <a:ext cx="152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5213 nW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F6C54-726E-40CD-6099-AF3653D6E168}"/>
              </a:ext>
            </a:extLst>
          </p:cNvPr>
          <p:cNvSpPr txBox="1"/>
          <p:nvPr/>
        </p:nvSpPr>
        <p:spPr>
          <a:xfrm>
            <a:off x="9322028" y="2182571"/>
            <a:ext cx="15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 nW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11BD50-0893-4F08-76DF-9AD2B5C1D85F}"/>
              </a:ext>
            </a:extLst>
          </p:cNvPr>
          <p:cNvSpPr txBox="1"/>
          <p:nvPr/>
        </p:nvSpPr>
        <p:spPr>
          <a:xfrm>
            <a:off x="2303327" y="2880928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56EEF-9E86-885C-2743-CDDFADC18492}"/>
              </a:ext>
            </a:extLst>
          </p:cNvPr>
          <p:cNvSpPr txBox="1"/>
          <p:nvPr/>
        </p:nvSpPr>
        <p:spPr>
          <a:xfrm>
            <a:off x="2124212" y="3595156"/>
            <a:ext cx="258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7004 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80A5D-26DA-E4B6-3738-28DDE78D4DB5}"/>
              </a:ext>
            </a:extLst>
          </p:cNvPr>
          <p:cNvSpPr txBox="1"/>
          <p:nvPr/>
        </p:nvSpPr>
        <p:spPr>
          <a:xfrm>
            <a:off x="5786324" y="3574934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7004 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2CB13-1B9D-FE87-8F89-0C02533DDA9E}"/>
              </a:ext>
            </a:extLst>
          </p:cNvPr>
          <p:cNvSpPr txBox="1"/>
          <p:nvPr/>
        </p:nvSpPr>
        <p:spPr>
          <a:xfrm>
            <a:off x="8792605" y="3574934"/>
            <a:ext cx="209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UNCONSTRAINED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1C29EE-3EA3-0275-907B-74965ED078CC}"/>
              </a:ext>
            </a:extLst>
          </p:cNvPr>
          <p:cNvSpPr txBox="1"/>
          <p:nvPr/>
        </p:nvSpPr>
        <p:spPr>
          <a:xfrm>
            <a:off x="5782407" y="2834036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5FFED-DF83-9F72-80FB-F3734690A6B1}"/>
              </a:ext>
            </a:extLst>
          </p:cNvPr>
          <p:cNvSpPr txBox="1"/>
          <p:nvPr/>
        </p:nvSpPr>
        <p:spPr>
          <a:xfrm>
            <a:off x="9279709" y="2834036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97B5A0-A428-A54C-D46E-56181C165EAC}"/>
              </a:ext>
            </a:extLst>
          </p:cNvPr>
          <p:cNvSpPr/>
          <p:nvPr/>
        </p:nvSpPr>
        <p:spPr>
          <a:xfrm>
            <a:off x="8679886" y="3508993"/>
            <a:ext cx="2365141" cy="610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3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FF5A-A90B-DFDA-6D31-867CF577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6E12-F3AF-415D-7422-3AE8D18E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237C9-6898-8003-67C4-CB1A566F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5F7E7-0A3B-E4BF-9595-C96330F5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80F05-5172-1C1F-BFB9-70558C2662C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810828-1C3E-BC98-F27F-AD314E37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F07-F627-AFBB-C2D2-8CC187FB0FE8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5DF0F-D20A-B433-A0A7-DA3143F4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923108"/>
            <a:ext cx="10855569" cy="53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ECC4-4AC7-7C7F-DC4B-43E67988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CEFC-5CE5-A295-FEED-B2C6FC0E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A381-E5D8-C723-90C7-38FD4D36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50344-3C4A-769E-23A1-2AC60EA9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172E4-251C-4846-6DDE-E27FE3DE569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076C3B-E36F-D739-CA1D-5EE0FC6B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ABA2-E186-1366-5D68-DDA91C1DA5F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8535E-A15F-CB0D-26CB-146DC1BB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2" t="6205" r="10558" b="4775"/>
          <a:stretch/>
        </p:blipFill>
        <p:spPr>
          <a:xfrm>
            <a:off x="2845143" y="734466"/>
            <a:ext cx="6857002" cy="5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91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C570-368E-F42C-77C6-789E8988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80D6-2D67-C682-295F-FF178805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45A6E-9E2B-C0CE-C368-6F0EE682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259F-EC7C-A92B-4D9D-F01F4271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26431-421D-BD0F-269A-A9AE776FB49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D9F06E-F4EB-BCF5-460A-15BA8C39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C1420-ED08-9F8D-959C-0A5757BBD9C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9DB40-EE47-C8AD-436E-8F4F759D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1" y="959634"/>
            <a:ext cx="9955237" cy="49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6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09A2-7DC7-F652-1829-CD8CAE711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76F2-E2B2-0777-26C1-14826380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C8A25-6E11-8638-D4D8-EE7CD0F4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7DCF-8FB2-4EDC-2112-CCCD519A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96B6C-BDBE-8EA6-33CD-5A9860CE5E7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DDDA0A-E084-B41E-77EE-C592C872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0852-69F9-4FB7-B2AB-650844DE44A1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4F62A-B1DC-1CE0-4C40-F4CA09B9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8" y="1575582"/>
            <a:ext cx="5112434" cy="3615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112A2-5A28-6447-F155-50DE67E1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00" y="1575582"/>
            <a:ext cx="5183650" cy="36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FB05B-B8AC-72E5-86F6-87E3D8C2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444C-0EF5-E2D3-2AF1-157FE404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0E9E2-EC99-346C-4060-DBA35530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9EA36-3018-D504-CDEF-657B338A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D7FF5-1D60-ACDD-5239-3A8C4D18CF2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6007F-DD3A-65BF-F4AD-1EC4D909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8BDD-27F3-717F-36D4-1D9B022290F7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F6258-0AF6-DB25-4454-A2F5BFC6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12" y="1243415"/>
            <a:ext cx="8811175" cy="43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8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F2C27-3D7E-CA42-D080-174C9029B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28F9-83CE-1CE4-3F6F-04B23AC2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6A41B-FB13-CA22-A75B-2095ED71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2AB6E-7256-4D77-4AB3-F28FA5A1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B5AED-A109-5FD0-7518-308F6C84830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D69BB8-A52D-BD67-5526-29E6C8D38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C8B6-B77B-D981-5461-C6964C7465B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DBF8EC-3AAE-B565-1675-C06E46F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7" y="1001508"/>
            <a:ext cx="9786425" cy="48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3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4EA1-824C-8C00-9B53-68619333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CD6F-0FF2-D290-54C5-CF56518F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B9A58-2FFA-4C9F-306F-FF1DFC05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D79A8-45F9-4920-E05C-11D4E14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6F13C-9BBA-A8D8-D668-0942049A0091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1C731B-F76F-A2CA-3989-4471E630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7B73-331B-35EF-9113-921B337250F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E55FB-0651-3E5E-6FFE-810B07E0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" y="991039"/>
            <a:ext cx="10515599" cy="50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6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7BFB-FA42-0893-FC1A-5E51E916D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ED5DE-4A00-B693-D121-9D5E074F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3A5E1-4AB2-1F4D-F93B-731C4232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61315-CF02-471B-0C63-F9A22FF0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4394-5A4D-DCF8-A000-9467BBE9618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6E488F-63B4-59F2-BDD0-940E2F7C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2747-660A-4D66-3969-0F0C68555587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D9175-4D25-65F3-F17A-1922D7B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17" y="1622108"/>
            <a:ext cx="3958883" cy="361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F87A8-9026-1810-1785-4EEE0A4F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10" y="1103781"/>
            <a:ext cx="4175673" cy="46504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69CDCB9-D90B-A910-4ECF-3EF1F42E8305}"/>
              </a:ext>
            </a:extLst>
          </p:cNvPr>
          <p:cNvSpPr/>
          <p:nvPr/>
        </p:nvSpPr>
        <p:spPr>
          <a:xfrm>
            <a:off x="3179298" y="2293034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8C58EC-8E89-FE24-B7BE-B4B49EF0A82D}"/>
              </a:ext>
            </a:extLst>
          </p:cNvPr>
          <p:cNvSpPr/>
          <p:nvPr/>
        </p:nvSpPr>
        <p:spPr>
          <a:xfrm>
            <a:off x="7196884" y="1941342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D5D1F6-D1AD-ADF8-0E00-E665D05BFF60}"/>
              </a:ext>
            </a:extLst>
          </p:cNvPr>
          <p:cNvSpPr/>
          <p:nvPr/>
        </p:nvSpPr>
        <p:spPr>
          <a:xfrm>
            <a:off x="6703342" y="4574710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0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EB94-5CA4-6CD9-FE6E-A10E06E4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12CD-CB08-B5A9-FA3D-0F0C3E13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241D-0072-FEC4-034A-86DD7521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CDF72-8CD4-F5E4-4216-42C401ED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B1726-0D7C-208E-558A-65CAF916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50713-C689-677A-56A3-DB0B1B53F9F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E3E9F9C-1054-CFF2-3F87-5929AD702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892408"/>
              </p:ext>
            </p:extLst>
          </p:nvPr>
        </p:nvGraphicFramePr>
        <p:xfrm>
          <a:off x="536636" y="122515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747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D6A2-AD2D-6CFC-B9D8-D5710952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F17DE-75C9-77B6-805E-4235B58A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D1FDA-D137-9ED0-C865-59923A65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92380-4854-66E1-464E-E991D1CC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310D8-D3F7-1FF0-FD21-621C8A8AF46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19BC8F-2059-6009-A2CB-BF207D37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CFB4-FA57-4003-7E5C-25E772BC271A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2AB5E-B724-E04A-1788-B97C1C83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8" y="1028099"/>
            <a:ext cx="4983458" cy="4801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894E89-0FA5-1D2B-5022-949D51FF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51" y="1028099"/>
            <a:ext cx="4603417" cy="480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1DCE-05F5-EEF0-D4BC-6524DD78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1FF91-84E9-731A-C7B9-1A26FCB1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84BBC-5735-6652-BE56-4DBD66DE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19592-08C7-BB40-E9ED-8101474D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6F647-65A6-B8D6-FF20-D08BCFEA26D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1C3F2-022E-6979-FC38-3F3B9E7A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5DC2-F907-A411-8001-DC58C10E7FC3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2759C-A20A-13E9-695E-16146316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" y="1467684"/>
            <a:ext cx="5379719" cy="3922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E92D7-6276-8389-D760-EC714F77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35" y="1008097"/>
            <a:ext cx="4517781" cy="47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D4AB-18FB-4A7E-F682-51DB47E4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B4FA-ECA7-37FA-42FD-46332837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1EC6-C608-9EF6-7222-195C92D2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248D1-D8C4-D56A-DA5C-F6437BDB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18E2D-A788-1854-2074-1D9162C8937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226F6A-14DA-EA31-4E74-0421AB866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8FFB-26A2-C71A-0AF1-BF608ED5C973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5DE1E-F236-3612-4947-163E44EC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609" y="893898"/>
            <a:ext cx="6503408" cy="507020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77766EC-EDDB-DD97-33EB-E531980A4E17}"/>
              </a:ext>
            </a:extLst>
          </p:cNvPr>
          <p:cNvSpPr/>
          <p:nvPr/>
        </p:nvSpPr>
        <p:spPr>
          <a:xfrm>
            <a:off x="2630658" y="5373859"/>
            <a:ext cx="1955409" cy="253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3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FD3C-EFE2-A69B-E42F-47695DBE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DC00E-AA36-3A93-D19E-11E88193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26837-DF51-F7B4-4F46-224EB45F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E336D-76BD-8E33-3340-43070E57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A3BD2-6036-9915-730F-B3B47445A63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16EF0A-B2BF-3BB8-B980-13E1465C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0BA6-516D-76C8-412F-406078A9FA8B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79191-EED9-3594-F958-0955DC5D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3" y="1392702"/>
            <a:ext cx="5271868" cy="4390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BEA24-22AE-5A3D-ADE7-C5C8EF86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11" y="1392702"/>
            <a:ext cx="5039807" cy="4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1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9BF54-647E-6D07-537F-BD5DBF47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4F3B-B909-5BD8-12BE-F03DDEF7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746A-1FFE-38C3-A8C3-05F17B9C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C5423-14C2-78A3-B991-270645AC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A730D-1F53-2608-C6E5-09859CF2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AC1EF-E8D5-E9F1-8F51-3EA44C596A1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FB942F3-E858-1BBD-EE6E-D1035BE43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2998919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8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78" y="159912"/>
            <a:ext cx="10058400" cy="729006"/>
          </a:xfrm>
        </p:spPr>
        <p:txBody>
          <a:bodyPr/>
          <a:lstStyle/>
          <a:p>
            <a:r>
              <a:rPr lang="en-BD" dirty="0"/>
              <a:t>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55</a:t>
            </a:fld>
            <a:endParaRPr lang="en-BD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1B91D69-193C-4542-FC70-BC36120B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EF784E2-F0FA-A3E3-7B20-51F97E43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1C83E-9E21-942F-BA47-A7F3CF0257F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ED0538-7741-D7DD-29DD-F7A35DFB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11" y="1049657"/>
            <a:ext cx="11709607" cy="326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[1]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[1] G. B. Rosenberger, “Simultaneous Carry Adder,” Dec. 27, 1960 Accessed: Dec. 06, 2024. [Online]. Available: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https://patents.google.com/patent/US2966305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en-US" dirty="0">
                <a:latin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N. H. E.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David Money Harris,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CMOS VLSI design : a circuits and systems perspective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Noida: Pearson, 2015.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ErcegovacM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D.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arithmetic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San Francisco, Ca: Morgan Kaufmann Publishers, 2004.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[4]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TestBench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ChipVerify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https://www.chipverify.com/systemverilog/systemverilog-simple-testbench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[5] P. Balasubramanian and D. L. Maskell, “A New Carry Look-Ahead Adder Architecture Optimized for Speed and Energy,”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13, no. 18, pp. 3668–3668, Sep. 2024,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https://doi.org/10.3390/electronics13183668.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82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AC5EC-44D3-DDF0-9E71-72D1059D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56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40550-E3C4-821E-3E45-FCD7B0CE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37DD6-B38B-1405-0BDA-37FE1E0C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0F021-5A95-A45A-C6D7-4DE98531AA1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A2698-EBED-BF61-9C04-CAA12861AF53}"/>
              </a:ext>
            </a:extLst>
          </p:cNvPr>
          <p:cNvSpPr txBox="1"/>
          <p:nvPr/>
        </p:nvSpPr>
        <p:spPr>
          <a:xfrm>
            <a:off x="27047" y="2403042"/>
            <a:ext cx="113839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Thank You</a:t>
            </a:r>
          </a:p>
          <a:p>
            <a:pPr algn="ctr"/>
            <a:r>
              <a:rPr lang="en-US" sz="2400" dirty="0"/>
              <a:t>Question and Answer Session</a:t>
            </a:r>
          </a:p>
        </p:txBody>
      </p:sp>
    </p:spTree>
    <p:extLst>
      <p:ext uri="{BB962C8B-B14F-4D97-AF65-F5344CB8AC3E}">
        <p14:creationId xmlns:p14="http://schemas.microsoft.com/office/powerpoint/2010/main" val="1028939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8750-1B31-4024-115F-A653E11D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87F0-0FE1-D93A-DAAB-5016D67F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(Appendix)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5056-5701-78CC-28ED-906638B1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57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5202B56-C52F-D435-1F1D-CB4869AF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B5D6E00-A77E-AFC7-86AE-A5ED43D7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0A186-C267-6D2B-A2DA-10BDF4A7860A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F88F2-C439-F571-D772-2F891FDA4DC4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537E0-84F1-1B65-C1A5-927CD9A91DBF}"/>
              </a:ext>
            </a:extLst>
          </p:cNvPr>
          <p:cNvSpPr txBox="1"/>
          <p:nvPr/>
        </p:nvSpPr>
        <p:spPr>
          <a:xfrm>
            <a:off x="113675" y="1181758"/>
            <a:ext cx="6133474" cy="2171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gen_prop_unit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a, b,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g, p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b;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bitwise generator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b;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bitwise propagator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AAEA6-6CC4-83C1-27D7-DFAEAA4D3B1F}"/>
              </a:ext>
            </a:extLst>
          </p:cNvPr>
          <p:cNvSpPr txBox="1"/>
          <p:nvPr/>
        </p:nvSpPr>
        <p:spPr>
          <a:xfrm>
            <a:off x="113675" y="3429000"/>
            <a:ext cx="6133474" cy="2863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base4_carry_unit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g,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Generate signals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p,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Propagate signals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vector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E5060-94E8-D527-5F08-7722D26AB7EA}"/>
              </a:ext>
            </a:extLst>
          </p:cNvPr>
          <p:cNvSpPr txBox="1"/>
          <p:nvPr/>
        </p:nvSpPr>
        <p:spPr>
          <a:xfrm>
            <a:off x="6096000" y="798101"/>
            <a:ext cx="59823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summation_unit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p,  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Input vector p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 signal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vector for each bit (except for the first bit)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Clock signal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sum,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Output sum vector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carry_out16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integer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//changed to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driver and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monitor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sum[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First bit sum using carry-in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sum[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Remaining bits sum using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carry_out16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800"/>
              </a:lnSpc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4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2D36-E849-61E4-CB7B-61717CD21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E065-1330-661E-A440-D9A83BF7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(Appendix)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BA62-DF5E-97B6-D6DC-8827268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58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5C4B69-DAFA-6BDE-1CB7-B2CD54C8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DADE376-B015-6049-AC44-E7311D8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38DB-F6B6-FB3A-4E64-BED276AC83FA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62C38-7794-3161-2659-DB57076E252B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6FA6-124F-5707-1F3C-3A956CE4DF0D}"/>
              </a:ext>
            </a:extLst>
          </p:cNvPr>
          <p:cNvSpPr txBox="1"/>
          <p:nvPr/>
        </p:nvSpPr>
        <p:spPr>
          <a:xfrm>
            <a:off x="0" y="951632"/>
            <a:ext cx="6716310" cy="540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generate and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propagate unit for 16 bits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gen_prop_unit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gen_prop_inst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(b),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(p)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base4 carry unit for the lower 4 bits (a[3:0], b[3:0])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base4_carry_unit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carry_unit1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initial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(cout1)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 out for lower 4 bits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from the first unit (cout1[4]) becomes the carry-in for the second unit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cout_mid1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cout1[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02A2C-6D8A-8222-0517-90F71E9F6C5B}"/>
              </a:ext>
            </a:extLst>
          </p:cNvPr>
          <p:cNvSpPr txBox="1"/>
          <p:nvPr/>
        </p:nvSpPr>
        <p:spPr>
          <a:xfrm>
            <a:off x="6651702" y="1921829"/>
            <a:ext cx="5589405" cy="378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summation unit to calculate the final 16-bit sum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summation_unit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sum_unit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(p),    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Propagate signal from the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gen_prop_unit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cout4[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cout3[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cout2[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cout1[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bits from all carry units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(sum),  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Output sum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carry_out16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(carry_out16)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3C6F-67F6-6030-8C28-865552D4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E797-F2AE-0A2C-F43E-58D81D52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1239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251F-CEE5-1D1A-74AC-B88597EC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6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4AD4A76E-B701-D6D1-7F64-BB6B1908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9564F79A-CD36-BD28-402E-6BC5FE2C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7D1AA-2BE3-C79E-1624-43A0C7D09D4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2FD94-28AB-E31D-9DF1-96D4E9FC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38" y="1325769"/>
            <a:ext cx="8933186" cy="90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723F7-7777-48E6-2000-AE32E046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69"/>
          <a:stretch/>
        </p:blipFill>
        <p:spPr>
          <a:xfrm>
            <a:off x="124931" y="2385170"/>
            <a:ext cx="5905500" cy="253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085510-23B9-7EEB-A17C-9827A801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431" y="2630023"/>
            <a:ext cx="6000750" cy="226695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C7214A-C2AE-7866-344C-8785D9D26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7" y="5772459"/>
            <a:ext cx="114275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[1] G. B. Rosenberger, “Simultaneous Carry Adder,” Dec. 27, 1960 Accessed: Dec. 06, 2024. [Online]. Available: https://patents.google.com/patent/US2966305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5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D953-3096-D2DA-D6F4-1275C74E0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4793-CEEA-B54E-9D1E-6EF37044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43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143-846C-D9CD-19F0-4F569563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7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373D0C35-130E-69A1-B178-AA0FE0B9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165DAF6-5A55-F946-464C-31BCAB85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360E3-2C59-D097-E60A-49D2817382C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88252-534F-C400-65D0-1590D291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674377"/>
            <a:ext cx="11688787" cy="530988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A12CB8A-4783-B3B8-EB3E-E23C6B8B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03315"/>
            <a:ext cx="12192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en-US" sz="1600" dirty="0">
                <a:latin typeface="Arial" panose="020B06040202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N. H. E.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David Money Harris,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CMOS VLSI design : a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circuits and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systems perspective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Noida: Pearson, 2015.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A5CAD-536A-96BB-34C7-74A709043A86}"/>
              </a:ext>
            </a:extLst>
          </p:cNvPr>
          <p:cNvSpPr/>
          <p:nvPr/>
        </p:nvSpPr>
        <p:spPr>
          <a:xfrm>
            <a:off x="2388433" y="2658256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95300-5C45-9D34-8643-4D83F4BAA4DA}"/>
              </a:ext>
            </a:extLst>
          </p:cNvPr>
          <p:cNvSpPr/>
          <p:nvPr/>
        </p:nvSpPr>
        <p:spPr>
          <a:xfrm>
            <a:off x="3819994" y="2995535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7FCA5-5B6D-E27E-D93D-E5658452D484}"/>
              </a:ext>
            </a:extLst>
          </p:cNvPr>
          <p:cNvSpPr/>
          <p:nvPr/>
        </p:nvSpPr>
        <p:spPr>
          <a:xfrm>
            <a:off x="976859" y="377002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D55BC-7DD8-9963-8BE7-669E7E46A14C}"/>
              </a:ext>
            </a:extLst>
          </p:cNvPr>
          <p:cNvSpPr/>
          <p:nvPr/>
        </p:nvSpPr>
        <p:spPr>
          <a:xfrm>
            <a:off x="3810001" y="410480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7CF75-477E-B6C5-C693-3821F58B0494}"/>
              </a:ext>
            </a:extLst>
          </p:cNvPr>
          <p:cNvSpPr/>
          <p:nvPr/>
        </p:nvSpPr>
        <p:spPr>
          <a:xfrm>
            <a:off x="9526250" y="2995535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BC916-B3DF-BFC3-F3CE-182978C63EEE}"/>
              </a:ext>
            </a:extLst>
          </p:cNvPr>
          <p:cNvSpPr/>
          <p:nvPr/>
        </p:nvSpPr>
        <p:spPr>
          <a:xfrm>
            <a:off x="9526249" y="409631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F518F-39D1-BC33-995E-293E2878EB3C}"/>
              </a:ext>
            </a:extLst>
          </p:cNvPr>
          <p:cNvSpPr/>
          <p:nvPr/>
        </p:nvSpPr>
        <p:spPr>
          <a:xfrm>
            <a:off x="976859" y="4877145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0D8DAA-581E-0A7B-E7BC-57B9B1299262}"/>
              </a:ext>
            </a:extLst>
          </p:cNvPr>
          <p:cNvSpPr/>
          <p:nvPr/>
        </p:nvSpPr>
        <p:spPr>
          <a:xfrm>
            <a:off x="2388433" y="4877145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715B02-13B6-77CD-1CD3-AA0E08E94B4F}"/>
              </a:ext>
            </a:extLst>
          </p:cNvPr>
          <p:cNvSpPr/>
          <p:nvPr/>
        </p:nvSpPr>
        <p:spPr>
          <a:xfrm>
            <a:off x="9526248" y="4660011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B15672-E12A-2C08-5D41-A5878D42E508}"/>
              </a:ext>
            </a:extLst>
          </p:cNvPr>
          <p:cNvSpPr/>
          <p:nvPr/>
        </p:nvSpPr>
        <p:spPr>
          <a:xfrm>
            <a:off x="9526247" y="5224918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21F5-D136-42A4-7480-1842EAAE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3CB-0C90-A531-5A74-6F7E60BE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43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76E5E-0FE2-FB4E-8E07-A30E26DE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8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61BA7401-B349-B075-3BB2-4378341D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3B6C8866-C16E-350E-8715-FFDA80A9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1918A-6FB8-4177-D588-E24680F91BA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7B2FE-EF2F-8892-A956-97057C5C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0" y="837784"/>
            <a:ext cx="7194047" cy="5072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D6347-E615-3E27-BFAF-94FC3609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94" y="1030805"/>
            <a:ext cx="3667125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4EA48-576B-D78B-5B85-1DC1CA22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90" y="3813180"/>
            <a:ext cx="4864146" cy="543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9E41DA-8EFC-44D1-D560-70098B3C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28"/>
          <a:stretch/>
        </p:blipFill>
        <p:spPr>
          <a:xfrm>
            <a:off x="6971668" y="4537188"/>
            <a:ext cx="4801125" cy="1057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3E5013-8882-5887-6FA1-6FD3BE29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85" t="20956" r="15127" b="18068"/>
          <a:stretch/>
        </p:blipFill>
        <p:spPr>
          <a:xfrm>
            <a:off x="10113971" y="4859329"/>
            <a:ext cx="520349" cy="486024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616411CC-47B2-160F-6DBD-A6B49007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13" y="6088653"/>
            <a:ext cx="1102103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ErcegovacM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arithmetic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San Francisco, Ca: Morgan Kaufmann Publishers, 2004.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9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622E-536C-735C-3A46-97AF737C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933F-53B2-FDCD-255F-1F34A405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C17E-7DCB-E9E2-8FB2-18058086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B5127-3BF5-2479-1E47-1F19C2C8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A0E2E-2206-BB9E-F3AD-7DFA464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DA906-D50D-420D-326D-372028308DB7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8BDBE3A-6BBF-2A1A-4784-7F711ED76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541204"/>
              </p:ext>
            </p:extLst>
          </p:nvPr>
        </p:nvGraphicFramePr>
        <p:xfrm>
          <a:off x="506324" y="1135879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136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0A0D59A31444DAB0CE8603F611125" ma:contentTypeVersion="14" ma:contentTypeDescription="Create a new document." ma:contentTypeScope="" ma:versionID="d49d369af41df6913d9fa838e03aca05">
  <xsd:schema xmlns:xsd="http://www.w3.org/2001/XMLSchema" xmlns:xs="http://www.w3.org/2001/XMLSchema" xmlns:p="http://schemas.microsoft.com/office/2006/metadata/properties" xmlns:ns2="a394fc10-ea84-4ace-878c-3f7931003a5b" xmlns:ns3="b5a02e82-66fa-424c-a596-cee7faae1515" targetNamespace="http://schemas.microsoft.com/office/2006/metadata/properties" ma:root="true" ma:fieldsID="10d9b69ea8389d3c604c35665fe50617" ns2:_="" ns3:_="">
    <xsd:import namespace="a394fc10-ea84-4ace-878c-3f7931003a5b"/>
    <xsd:import namespace="b5a02e82-66fa-424c-a596-cee7faae15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94fc10-ea84-4ace-878c-3f7931003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a02e82-66fa-424c-a596-cee7faae151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c95a4bd-1da0-4563-b3ed-cfb1c5bd3ec5}" ma:internalName="TaxCatchAll" ma:showField="CatchAllData" ma:web="b5a02e82-66fa-424c-a596-cee7faae15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a02e82-66fa-424c-a596-cee7faae1515" xsi:nil="true"/>
    <lcf76f155ced4ddcb4097134ff3c332f xmlns="a394fc10-ea84-4ace-878c-3f7931003a5b">
      <Terms xmlns="http://schemas.microsoft.com/office/infopath/2007/PartnerControls"/>
    </lcf76f155ced4ddcb4097134ff3c332f>
    <SharedWithUsers xmlns="b5a02e82-66fa-424c-a596-cee7faae1515">
      <UserInfo>
        <DisplayName>1906090 - Mir Noushad Hussain</DisplayName>
        <AccountId>9</AccountId>
        <AccountType/>
      </UserInfo>
      <UserInfo>
        <DisplayName>1906091 - Irfan Ahmed</DisplayName>
        <AccountId>14</AccountId>
        <AccountType/>
      </UserInfo>
      <UserInfo>
        <DisplayName>1906070 - Md. Mostaqul Islam</DisplayName>
        <AccountId>15</AccountId>
        <AccountType/>
      </UserInfo>
      <UserInfo>
        <DisplayName>1906080 - Md. Liton Ali</DisplayName>
        <AccountId>13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6E0F68-088F-4A57-9792-008CB5F0D2BC}">
  <ds:schemaRefs>
    <ds:schemaRef ds:uri="a394fc10-ea84-4ace-878c-3f7931003a5b"/>
    <ds:schemaRef ds:uri="b5a02e82-66fa-424c-a596-cee7faae15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7E24E4-FAAC-4265-89CE-BE0FBC7D11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3C86E-2FCB-4CDE-8723-1F9E7DCB861A}">
  <ds:schemaRefs>
    <ds:schemaRef ds:uri="a394fc10-ea84-4ace-878c-3f7931003a5b"/>
    <ds:schemaRef ds:uri="b5a02e82-66fa-424c-a596-cee7faae151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672</TotalTime>
  <Words>3886</Words>
  <Application>Microsoft Office PowerPoint</Application>
  <PresentationFormat>Widescreen</PresentationFormat>
  <Paragraphs>827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Arial Black</vt:lpstr>
      <vt:lpstr>Arial Narrow</vt:lpstr>
      <vt:lpstr>Calibri</vt:lpstr>
      <vt:lpstr>Cambria Math</vt:lpstr>
      <vt:lpstr>Century Gothic</vt:lpstr>
      <vt:lpstr>Consolas</vt:lpstr>
      <vt:lpstr>Fira Code</vt:lpstr>
      <vt:lpstr>Garamond</vt:lpstr>
      <vt:lpstr>Times New Roman</vt:lpstr>
      <vt:lpstr>Savon</vt:lpstr>
      <vt:lpstr>16-bit Carry-Lookahead Adder</vt:lpstr>
      <vt:lpstr>Outline</vt:lpstr>
      <vt:lpstr>Outline</vt:lpstr>
      <vt:lpstr>PowerPoint Presentation</vt:lpstr>
      <vt:lpstr>Outline</vt:lpstr>
      <vt:lpstr>Introduction</vt:lpstr>
      <vt:lpstr>Introduction</vt:lpstr>
      <vt:lpstr>Introduction</vt:lpstr>
      <vt:lpstr>Outline</vt:lpstr>
      <vt:lpstr>RTL Design</vt:lpstr>
      <vt:lpstr>RTL Design</vt:lpstr>
      <vt:lpstr>RTL Design</vt:lpstr>
      <vt:lpstr>RTL Design (Insert Genus Pic)</vt:lpstr>
      <vt:lpstr>Outline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References</vt:lpstr>
      <vt:lpstr>PowerPoint Presentation</vt:lpstr>
      <vt:lpstr>RTL Design (Appendix)</vt:lpstr>
      <vt:lpstr>RTL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Anindya Kishore Choudhury</cp:lastModifiedBy>
  <cp:revision>35</cp:revision>
  <cp:lastPrinted>2023-06-08T10:53:35Z</cp:lastPrinted>
  <dcterms:created xsi:type="dcterms:W3CDTF">2021-07-11T09:27:00Z</dcterms:created>
  <dcterms:modified xsi:type="dcterms:W3CDTF">2025-03-22T06:52:07Z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0x0101006410A0D59A31444DAB0CE8603F611125</vt:lpwstr>
  </property>
  <property fmtid="{D5CDD505-2E9C-101B-9397-08002B2CF9AE}" pid="3" name="MediaServiceImageTags">
    <vt:lpwstr/>
  </property>
</Properties>
</file>